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7"/>
  </p:notesMasterIdLst>
  <p:sldIdLst>
    <p:sldId id="256" r:id="rId2"/>
    <p:sldId id="258" r:id="rId3"/>
    <p:sldId id="259" r:id="rId4"/>
    <p:sldId id="260" r:id="rId5"/>
    <p:sldId id="263" r:id="rId6"/>
    <p:sldId id="264" r:id="rId7"/>
    <p:sldId id="265" r:id="rId8"/>
    <p:sldId id="266" r:id="rId9"/>
    <p:sldId id="267" r:id="rId10"/>
    <p:sldId id="268" r:id="rId11"/>
    <p:sldId id="269" r:id="rId12"/>
    <p:sldId id="274" r:id="rId13"/>
    <p:sldId id="275" r:id="rId14"/>
    <p:sldId id="262" r:id="rId15"/>
    <p:sldId id="27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EE7372-9573-4B3F-93CD-9D31100FF461}" type="datetimeFigureOut">
              <a:rPr lang="en-US" smtClean="0"/>
              <a:pPr/>
              <a:t>4/25/2020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17AFFF-5588-4F2F-A5A6-A1DE7EAC47F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17AFFF-5588-4F2F-A5A6-A1DE7EAC47F3}"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DD64A8D-4A05-4E54-91D8-5F7239A4459F}" type="datetimeFigureOut">
              <a:rPr lang="en-US" smtClean="0"/>
              <a:pPr/>
              <a:t>4/25/2020</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FE958AE-4080-435E-8694-B1E9A74953D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DD64A8D-4A05-4E54-91D8-5F7239A4459F}" type="datetimeFigureOut">
              <a:rPr lang="en-US" smtClean="0"/>
              <a:pPr/>
              <a:t>4/25/2020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FE958AE-4080-435E-8694-B1E9A74953D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DD64A8D-4A05-4E54-91D8-5F7239A4459F}" type="datetimeFigureOut">
              <a:rPr lang="en-US" smtClean="0"/>
              <a:pPr/>
              <a:t>4/25/2020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FE958AE-4080-435E-8694-B1E9A74953D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DD64A8D-4A05-4E54-91D8-5F7239A4459F}" type="datetimeFigureOut">
              <a:rPr lang="en-US" smtClean="0"/>
              <a:pPr/>
              <a:t>4/25/2020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FE958AE-4080-435E-8694-B1E9A74953D4}"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DD64A8D-4A05-4E54-91D8-5F7239A4459F}" type="datetimeFigureOut">
              <a:rPr lang="en-US" smtClean="0"/>
              <a:pPr/>
              <a:t>4/25/2020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FE958AE-4080-435E-8694-B1E9A74953D4}"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DD64A8D-4A05-4E54-91D8-5F7239A4459F}" type="datetimeFigureOut">
              <a:rPr lang="en-US" smtClean="0"/>
              <a:pPr/>
              <a:t>4/25/2020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4FE958AE-4080-435E-8694-B1E9A74953D4}"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DD64A8D-4A05-4E54-91D8-5F7239A4459F}" type="datetimeFigureOut">
              <a:rPr lang="en-US" smtClean="0"/>
              <a:pPr/>
              <a:t>4/25/2020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4FE958AE-4080-435E-8694-B1E9A74953D4}"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DD64A8D-4A05-4E54-91D8-5F7239A4459F}" type="datetimeFigureOut">
              <a:rPr lang="en-US" smtClean="0"/>
              <a:pPr/>
              <a:t>4/25/2020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4FE958AE-4080-435E-8694-B1E9A74953D4}"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DD64A8D-4A05-4E54-91D8-5F7239A4459F}" type="datetimeFigureOut">
              <a:rPr lang="en-US" smtClean="0"/>
              <a:pPr/>
              <a:t>4/25/2020</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4FE958AE-4080-435E-8694-B1E9A74953D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DD64A8D-4A05-4E54-91D8-5F7239A4459F}" type="datetimeFigureOut">
              <a:rPr lang="en-US" smtClean="0"/>
              <a:pPr/>
              <a:t>4/25/2020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4FE958AE-4080-435E-8694-B1E9A74953D4}"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DD64A8D-4A05-4E54-91D8-5F7239A4459F}" type="datetimeFigureOut">
              <a:rPr lang="en-US" smtClean="0"/>
              <a:pPr/>
              <a:t>4/25/2020</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FE958AE-4080-435E-8694-B1E9A74953D4}"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DD64A8D-4A05-4E54-91D8-5F7239A4459F}" type="datetimeFigureOut">
              <a:rPr lang="en-US" smtClean="0"/>
              <a:pPr/>
              <a:t>4/25/2020</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FE958AE-4080-435E-8694-B1E9A74953D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2438400"/>
          </a:xfrm>
        </p:spPr>
        <p:txBody>
          <a:bodyPr>
            <a:normAutofit/>
          </a:bodyPr>
          <a:lstStyle/>
          <a:p>
            <a:r>
              <a:rPr lang="en-US" dirty="0" smtClean="0"/>
              <a:t/>
            </a:r>
            <a:br>
              <a:rPr lang="en-US" dirty="0" smtClean="0"/>
            </a:br>
            <a:r>
              <a:rPr lang="en-US" dirty="0" smtClean="0"/>
              <a:t>LINEAR EQUATION IN ONE VARIABLE</a:t>
            </a:r>
            <a:endParaRPr lang="en-US" dirty="0"/>
          </a:p>
        </p:txBody>
      </p:sp>
      <p:sp>
        <p:nvSpPr>
          <p:cNvPr id="3" name="Subtitle 2"/>
          <p:cNvSpPr>
            <a:spLocks noGrp="1"/>
          </p:cNvSpPr>
          <p:nvPr>
            <p:ph type="subTitle" idx="1"/>
          </p:nvPr>
        </p:nvSpPr>
        <p:spPr/>
        <p:txBody>
          <a:bodyPr>
            <a:normAutofit/>
          </a:bodyPr>
          <a:lstStyle/>
          <a:p>
            <a:r>
              <a:rPr lang="en-US" sz="4000" dirty="0" smtClean="0"/>
              <a:t>CLASS VIII</a:t>
            </a:r>
            <a:endParaRPr lang="en-US" sz="4000" b="1" dirty="0">
              <a:latin typeface="Aharoni" pitchFamily="2" charset="-79"/>
              <a:cs typeface="Aharoni" pitchFamily="2" charset="-79"/>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534400" cy="4648200"/>
          </a:xfrm>
        </p:spPr>
        <p:txBody>
          <a:bodyPr>
            <a:normAutofit lnSpcReduction="10000"/>
          </a:bodyPr>
          <a:lstStyle/>
          <a:p>
            <a:r>
              <a:rPr lang="en-US" dirty="0" smtClean="0"/>
              <a:t>You will find many situations where the linear equation may be having number in denominator. We can perform the below steps to simplify them and solve it.</a:t>
            </a:r>
            <a:br>
              <a:rPr lang="en-US" dirty="0" smtClean="0"/>
            </a:br>
            <a:endParaRPr lang="en-US" dirty="0" smtClean="0"/>
          </a:p>
          <a:p>
            <a:pPr lvl="0"/>
            <a:r>
              <a:rPr lang="en-US" dirty="0" smtClean="0"/>
              <a:t>Take the LCM of the denominator of both the LHS and RHS.</a:t>
            </a:r>
          </a:p>
          <a:p>
            <a:pPr lvl="0"/>
            <a:r>
              <a:rPr lang="en-US" dirty="0" smtClean="0"/>
              <a:t>Multiple the LCM on both the sides, this will reduce the number without denominator and we can solve using the method described above.</a:t>
            </a:r>
          </a:p>
          <a:p>
            <a:endParaRPr lang="en-US" dirty="0"/>
          </a:p>
        </p:txBody>
      </p:sp>
      <p:sp>
        <p:nvSpPr>
          <p:cNvPr id="2" name="Title 1"/>
          <p:cNvSpPr>
            <a:spLocks noGrp="1"/>
          </p:cNvSpPr>
          <p:nvPr>
            <p:ph type="title"/>
          </p:nvPr>
        </p:nvSpPr>
        <p:spPr>
          <a:xfrm>
            <a:off x="457200" y="274638"/>
            <a:ext cx="8229600" cy="2087562"/>
          </a:xfrm>
        </p:spPr>
        <p:txBody>
          <a:bodyPr>
            <a:normAutofit/>
          </a:bodyPr>
          <a:lstStyle/>
          <a:p>
            <a:r>
              <a:rPr lang="en-US" dirty="0" smtClean="0"/>
              <a:t>Reducing Equations to Simpler Form</a:t>
            </a:r>
            <a:br>
              <a:rPr lang="en-US" dirty="0" smtClean="0"/>
            </a:b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8x + 4 = 3(x – 1) + 7</a:t>
            </a:r>
          </a:p>
          <a:p>
            <a:r>
              <a:rPr lang="en-US" u="sng" dirty="0" smtClean="0"/>
              <a:t>Solution:</a:t>
            </a:r>
            <a:endParaRPr lang="en-US" dirty="0" smtClean="0"/>
          </a:p>
          <a:p>
            <a:r>
              <a:rPr lang="en-US" dirty="0" smtClean="0"/>
              <a:t>Given,8x + 4 = 3(x – 1) + 7</a:t>
            </a:r>
          </a:p>
          <a:p>
            <a:pPr>
              <a:buNone/>
            </a:pPr>
            <a:r>
              <a:rPr lang="en-US" dirty="0" smtClean="0"/>
              <a:t>           By removing bracket from RHS, we get</a:t>
            </a:r>
          </a:p>
          <a:p>
            <a:pPr>
              <a:buNone/>
            </a:pPr>
            <a:r>
              <a:rPr lang="en-US" dirty="0" smtClean="0"/>
              <a:t>          8x + 4 = 3x – 3 + 7</a:t>
            </a:r>
          </a:p>
          <a:p>
            <a:pPr>
              <a:buNone/>
            </a:pPr>
            <a:r>
              <a:rPr lang="en-US" dirty="0" smtClean="0"/>
              <a:t>           By transposing 3x to LHS, we get</a:t>
            </a:r>
          </a:p>
          <a:p>
            <a:pPr>
              <a:buNone/>
            </a:pPr>
            <a:r>
              <a:rPr lang="en-US" dirty="0" smtClean="0"/>
              <a:t>          8x-3x + 4 = -3 + 7</a:t>
            </a:r>
          </a:p>
          <a:p>
            <a:pPr>
              <a:buNone/>
            </a:pPr>
            <a:r>
              <a:rPr lang="en-US" dirty="0" smtClean="0"/>
              <a:t>          ⇒ 8x – 3x + 4 = 4</a:t>
            </a:r>
          </a:p>
          <a:p>
            <a:pPr>
              <a:buNone/>
            </a:pPr>
            <a:r>
              <a:rPr lang="en-US" dirty="0" smtClean="0"/>
              <a:t>          By transposing 4 to RHS, we get</a:t>
            </a:r>
          </a:p>
          <a:p>
            <a:pPr>
              <a:buNone/>
            </a:pPr>
            <a:r>
              <a:rPr lang="en-US" dirty="0" smtClean="0"/>
              <a:t>          8x – 3x = 4 – 4</a:t>
            </a:r>
          </a:p>
          <a:p>
            <a:pPr>
              <a:buNone/>
            </a:pPr>
            <a:r>
              <a:rPr lang="en-US" dirty="0" smtClean="0"/>
              <a:t>          ⇒ 5x = 0</a:t>
            </a:r>
          </a:p>
          <a:p>
            <a:pPr>
              <a:buNone/>
            </a:pPr>
            <a:r>
              <a:rPr lang="en-US" dirty="0" smtClean="0"/>
              <a:t>          After dividing both sides by 5, we get</a:t>
            </a:r>
          </a:p>
          <a:p>
            <a:pPr>
              <a:buNone/>
            </a:pPr>
            <a:r>
              <a:rPr lang="en-US" dirty="0" smtClean="0"/>
              <a:t>        or,  5x/5=0/5</a:t>
            </a:r>
          </a:p>
          <a:p>
            <a:pPr>
              <a:buNone/>
            </a:pPr>
            <a:r>
              <a:rPr lang="en-US" dirty="0" smtClean="0"/>
              <a:t>         or, X=0</a:t>
            </a:r>
          </a:p>
          <a:p>
            <a:pPr>
              <a:buNone/>
            </a:pPr>
            <a:r>
              <a:rPr lang="en-US" dirty="0" smtClean="0"/>
              <a:t>          </a:t>
            </a:r>
          </a:p>
          <a:p>
            <a:endParaRPr lang="en-US" dirty="0" smtClean="0"/>
          </a:p>
        </p:txBody>
      </p:sp>
      <p:sp>
        <p:nvSpPr>
          <p:cNvPr id="2" name="Title 1"/>
          <p:cNvSpPr>
            <a:spLocks noGrp="1"/>
          </p:cNvSpPr>
          <p:nvPr>
            <p:ph type="title"/>
          </p:nvPr>
        </p:nvSpPr>
        <p:spPr/>
        <p:txBody>
          <a:bodyPr>
            <a:normAutofit fontScale="90000"/>
          </a:bodyPr>
          <a:lstStyle/>
          <a:p>
            <a:r>
              <a:rPr lang="en-US" dirty="0" smtClean="0"/>
              <a:t>Solve the linear equation</a:t>
            </a:r>
            <a:br>
              <a:rPr lang="en-US" dirty="0" smtClean="0"/>
            </a:b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685800" y="152400"/>
            <a:ext cx="7543800" cy="6324600"/>
          </a:xfrm>
        </p:spPr>
        <p:txBody>
          <a:bodyPr>
            <a:noAutofit/>
          </a:bodyPr>
          <a:lstStyle/>
          <a:p>
            <a:r>
              <a:rPr lang="en-US" sz="1800" dirty="0" err="1" smtClean="0">
                <a:solidFill>
                  <a:srgbClr val="FF0000"/>
                </a:solidFill>
                <a:latin typeface="Arial" pitchFamily="34" charset="0"/>
                <a:cs typeface="Arial" pitchFamily="34" charset="0"/>
              </a:rPr>
              <a:t>Ques</a:t>
            </a:r>
            <a:r>
              <a:rPr lang="en-US" sz="1800" dirty="0" err="1" smtClean="0">
                <a:latin typeface="Arial" pitchFamily="34" charset="0"/>
                <a:cs typeface="Arial" pitchFamily="34" charset="0"/>
              </a:rPr>
              <a:t>:A</a:t>
            </a:r>
            <a:r>
              <a:rPr lang="en-US" sz="1800" dirty="0" smtClean="0">
                <a:latin typeface="Arial" pitchFamily="34" charset="0"/>
                <a:cs typeface="Arial" pitchFamily="34" charset="0"/>
              </a:rPr>
              <a:t> positive number is 5 times another number. If 21 is added to both the numbers, then one of the new numbers becomes twice the other new number. What are the numbers?</a:t>
            </a:r>
          </a:p>
          <a:p>
            <a:r>
              <a:rPr lang="en-US" sz="1800" u="sng" dirty="0" smtClean="0">
                <a:latin typeface="Arial" pitchFamily="34" charset="0"/>
                <a:cs typeface="Arial" pitchFamily="34" charset="0"/>
              </a:rPr>
              <a:t>Solution: </a:t>
            </a:r>
            <a:r>
              <a:rPr lang="en-US" sz="1800" dirty="0" smtClean="0">
                <a:latin typeface="Arial" pitchFamily="34" charset="0"/>
                <a:cs typeface="Arial" pitchFamily="34" charset="0"/>
              </a:rPr>
              <a:t>Let the given positive number = a</a:t>
            </a:r>
          </a:p>
          <a:p>
            <a:r>
              <a:rPr lang="en-US" sz="1800" dirty="0" smtClean="0">
                <a:latin typeface="Arial" pitchFamily="34" charset="0"/>
                <a:cs typeface="Arial" pitchFamily="34" charset="0"/>
              </a:rPr>
              <a:t>Therefore,  another number which is 5 times of it = 5a</a:t>
            </a:r>
          </a:p>
          <a:p>
            <a:r>
              <a:rPr lang="en-US" sz="1800" dirty="0" smtClean="0">
                <a:latin typeface="Arial" pitchFamily="34" charset="0"/>
                <a:cs typeface="Arial" pitchFamily="34" charset="0"/>
              </a:rPr>
              <a:t>Now, after adding 21 to both of the number .First number = a + 21</a:t>
            </a:r>
          </a:p>
          <a:p>
            <a:r>
              <a:rPr lang="en-US" sz="1800" dirty="0" smtClean="0">
                <a:latin typeface="Arial" pitchFamily="34" charset="0"/>
                <a:cs typeface="Arial" pitchFamily="34" charset="0"/>
              </a:rPr>
              <a:t>Second number = 5a + 21</a:t>
            </a:r>
          </a:p>
          <a:p>
            <a:r>
              <a:rPr lang="en-US" sz="1800" dirty="0" smtClean="0">
                <a:latin typeface="Arial" pitchFamily="34" charset="0"/>
                <a:cs typeface="Arial" pitchFamily="34" charset="0"/>
              </a:rPr>
              <a:t>According to question, one new number becomes twice of the other new number.Therefore,Second number = 2 x first number</a:t>
            </a:r>
          </a:p>
          <a:p>
            <a:r>
              <a:rPr lang="en-US" sz="1800" dirty="0" smtClean="0">
                <a:latin typeface="Arial" pitchFamily="34" charset="0"/>
                <a:cs typeface="Arial" pitchFamily="34" charset="0"/>
              </a:rPr>
              <a:t>i.e. 5a + 21 = 2 (a + 21)</a:t>
            </a:r>
          </a:p>
          <a:p>
            <a:r>
              <a:rPr lang="en-US" sz="1800" dirty="0" smtClean="0">
                <a:latin typeface="Arial" pitchFamily="34" charset="0"/>
                <a:cs typeface="Arial" pitchFamily="34" charset="0"/>
              </a:rPr>
              <a:t>            ⇒ 5a + 21 = 2a + 42</a:t>
            </a:r>
          </a:p>
          <a:p>
            <a:r>
              <a:rPr lang="en-US" sz="1800" dirty="0" smtClean="0">
                <a:latin typeface="Arial" pitchFamily="34" charset="0"/>
                <a:cs typeface="Arial" pitchFamily="34" charset="0"/>
              </a:rPr>
              <a:t>By transposing ‘2a’ to LHS, we get</a:t>
            </a:r>
          </a:p>
          <a:p>
            <a:r>
              <a:rPr lang="en-US" sz="1800" dirty="0" smtClean="0">
                <a:latin typeface="Arial" pitchFamily="34" charset="0"/>
                <a:cs typeface="Arial" pitchFamily="34" charset="0"/>
              </a:rPr>
              <a:t>            ⇒ 5a + 21 – 2a = 42</a:t>
            </a:r>
          </a:p>
          <a:p>
            <a:r>
              <a:rPr lang="en-US" sz="1800" dirty="0" smtClean="0">
                <a:latin typeface="Arial" pitchFamily="34" charset="0"/>
                <a:cs typeface="Arial" pitchFamily="34" charset="0"/>
              </a:rPr>
              <a:t>Now, after transposing 21 to RHS, we get</a:t>
            </a:r>
          </a:p>
          <a:p>
            <a:r>
              <a:rPr lang="en-US" sz="1800" dirty="0" smtClean="0">
                <a:latin typeface="Arial" pitchFamily="34" charset="0"/>
                <a:cs typeface="Arial" pitchFamily="34" charset="0"/>
              </a:rPr>
              <a:t>⇒ 5a – 2a = 42 – 21</a:t>
            </a:r>
          </a:p>
          <a:p>
            <a:r>
              <a:rPr lang="en-US" sz="1800" dirty="0" smtClean="0">
                <a:latin typeface="Arial" pitchFamily="34" charset="0"/>
                <a:cs typeface="Arial" pitchFamily="34" charset="0"/>
              </a:rPr>
              <a:t>            ⇒ 3a = 21</a:t>
            </a:r>
          </a:p>
          <a:p>
            <a:r>
              <a:rPr lang="en-US" sz="1800" dirty="0" smtClean="0">
                <a:latin typeface="Arial" pitchFamily="34" charset="0"/>
                <a:cs typeface="Arial" pitchFamily="34" charset="0"/>
              </a:rPr>
              <a:t>After dividing both sides by 3, we get</a:t>
            </a:r>
          </a:p>
          <a:p>
            <a:r>
              <a:rPr lang="en-US" sz="1800" dirty="0" smtClean="0">
                <a:latin typeface="Arial" pitchFamily="34" charset="0"/>
                <a:cs typeface="Arial" pitchFamily="34" charset="0"/>
              </a:rPr>
              <a:t>Therefore, another number 5a = 5 x 7 = 35</a:t>
            </a:r>
          </a:p>
          <a:p>
            <a:r>
              <a:rPr lang="en-US" sz="1800" dirty="0" smtClean="0">
                <a:latin typeface="Arial" pitchFamily="34" charset="0"/>
                <a:cs typeface="Arial" pitchFamily="34" charset="0"/>
              </a:rPr>
              <a:t>Thus, required numbers are 7 and 35</a:t>
            </a:r>
          </a:p>
          <a:p>
            <a:endParaRPr lang="en-US" sz="1600"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ChangeArrowheads="1"/>
          </p:cNvSpPr>
          <p:nvPr/>
        </p:nvSpPr>
        <p:spPr bwMode="auto">
          <a:xfrm>
            <a:off x="685800" y="1600200"/>
            <a:ext cx="6629400" cy="40626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Solve the equation: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(5x +3)/4 - (2x -4)/3=5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Or,[(5x +3)/4] x 12 – [(2x -4)/3] x 12= 5 x12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Or,3(5x +3) - 4(2x -4) = 60</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Or, 15x + 9 -8x +16 =60</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Or, 7x +25 =60</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Or, 7x = 60-25</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Or, 7x = 35</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Or, x= 35/7</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Or, x= 5</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81000" y="228600"/>
            <a:ext cx="8458200"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FF0000"/>
                </a:solidFill>
                <a:effectLst/>
                <a:latin typeface="Arial" pitchFamily="34" charset="0"/>
                <a:ea typeface="Calibri" pitchFamily="34" charset="0"/>
                <a:cs typeface="Arial" pitchFamily="34" charset="0"/>
              </a:rPr>
              <a:t>Solve the following</a:t>
            </a:r>
            <a:r>
              <a:rPr kumimoji="0" lang="en-US" sz="2000" b="0" i="0" u="none" strike="noStrike" cap="none" normalizeH="0" dirty="0" smtClean="0">
                <a:ln>
                  <a:noFill/>
                </a:ln>
                <a:solidFill>
                  <a:srgbClr val="FF0000"/>
                </a:solidFill>
                <a:effectLst/>
                <a:latin typeface="Arial" pitchFamily="34" charset="0"/>
                <a:ea typeface="Calibri" pitchFamily="34" charset="0"/>
                <a:cs typeface="Arial" pitchFamily="34" charset="0"/>
              </a:rPr>
              <a:t> question</a:t>
            </a:r>
            <a:r>
              <a:rPr lang="en-US" sz="2000" dirty="0" smtClean="0">
                <a:latin typeface="Arial" pitchFamily="34" charset="0"/>
                <a:ea typeface="Calibri" pitchFamily="34" charset="0"/>
                <a:cs typeface="Arial"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1. Find the solution of 3x-4 = 12</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2.  Solve: 5x-9 = 8</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3.  What should be subtracted from thrice the rational number -8/3 to get 5/2?</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4.  The sum of three consecutive multiples of 7 is 63. Find these multiples.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5.  Solve 3x/4 – 7/4 = 5x + 12</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6.  Perimeter of a rectangle is 13cm. if its width is 11/4 cm, find its length.</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7.  The present age of Seta’s father is three times the present age of </a:t>
            </a:r>
            <a:r>
              <a:rPr kumimoji="0" lang="en-US" b="1" i="0" u="none" strike="noStrike" cap="none" normalizeH="0" baseline="0" dirty="0" err="1" smtClean="0">
                <a:ln>
                  <a:noFill/>
                </a:ln>
                <a:solidFill>
                  <a:srgbClr val="333333"/>
                </a:solidFill>
                <a:effectLst/>
                <a:latin typeface="Arial" pitchFamily="34" charset="0"/>
                <a:ea typeface="Times New Roman" pitchFamily="18" charset="0"/>
                <a:cs typeface="Arial" pitchFamily="34" charset="0"/>
              </a:rPr>
              <a:t>Sita</a:t>
            </a:r>
            <a:r>
              <a:rPr kumimoji="0" lang="en-US" b="1"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 After six years sum of their    ages will be 69 years. Find their present ages.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8.  The digits of a two-digit number differ by 3. If digits are interchanged and the resulting number is added to the original number, we get 121. Find the original number.</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9.  (x-2)/(x+1) = ½. Find x</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10.  Sanjay will be 3 times as old as he was 4 years ago after 18 years. Find his present age.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11.  If the sum of two numbers is 30 and their ratio is 2/3 then find the numbers.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12.  The numerator of a fraction is 2 less than the denominator. If one is added to its denominator, it becomes 1/2 find the fraction.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09600" y="553997"/>
            <a:ext cx="85344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4000" dirty="0" smtClean="0">
              <a:latin typeface="Arial"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4000" dirty="0" smtClean="0">
              <a:latin typeface="Arial"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sz="4000" dirty="0" smtClean="0">
                <a:latin typeface="Arial" pitchFamily="34" charset="0"/>
                <a:ea typeface="Calibri" pitchFamily="34" charset="0"/>
                <a:cs typeface="Arial" pitchFamily="34" charset="0"/>
              </a:rPr>
              <a:t>               </a:t>
            </a:r>
            <a:r>
              <a:rPr kumimoji="0" lang="en-US" sz="6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Thank you</a:t>
            </a:r>
            <a:endParaRPr kumimoji="0" lang="en-US" sz="6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410200"/>
          </a:xfrm>
        </p:spPr>
        <p:txBody>
          <a:bodyPr>
            <a:normAutofit lnSpcReduction="10000"/>
          </a:bodyPr>
          <a:lstStyle/>
          <a:p>
            <a:r>
              <a:rPr lang="en-US" dirty="0"/>
              <a:t>Algebraic expression is the expression having constants and variable. It can have multiple </a:t>
            </a:r>
            <a:r>
              <a:rPr lang="en-US" dirty="0" smtClean="0"/>
              <a:t>variable </a:t>
            </a:r>
            <a:r>
              <a:rPr lang="en-US" dirty="0"/>
              <a:t>and multiple power of the </a:t>
            </a:r>
            <a:r>
              <a:rPr lang="en-US" dirty="0" smtClean="0"/>
              <a:t>variable.</a:t>
            </a:r>
          </a:p>
          <a:p>
            <a:r>
              <a:rPr lang="en-US" dirty="0"/>
              <a:t>We already know the below terms from previous </a:t>
            </a:r>
            <a:r>
              <a:rPr lang="en-US" dirty="0" smtClean="0"/>
              <a:t>class. Lets recall those terms.</a:t>
            </a:r>
            <a:r>
              <a:rPr lang="en-US" dirty="0"/>
              <a:t/>
            </a:r>
            <a:br>
              <a:rPr lang="en-US" dirty="0"/>
            </a:br>
            <a:r>
              <a:rPr lang="en-US" b="1" dirty="0">
                <a:solidFill>
                  <a:srgbClr val="FF0000"/>
                </a:solidFill>
              </a:rPr>
              <a:t>What is </a:t>
            </a:r>
            <a:r>
              <a:rPr lang="en-US" b="1" dirty="0" smtClean="0">
                <a:solidFill>
                  <a:srgbClr val="FF0000"/>
                </a:solidFill>
              </a:rPr>
              <a:t>equation?</a:t>
            </a:r>
            <a:r>
              <a:rPr lang="en-US" dirty="0"/>
              <a:t/>
            </a:r>
            <a:br>
              <a:rPr lang="en-US" dirty="0"/>
            </a:br>
            <a:r>
              <a:rPr lang="en-US" dirty="0" smtClean="0"/>
              <a:t>      An </a:t>
            </a:r>
            <a:r>
              <a:rPr lang="en-US" dirty="0"/>
              <a:t>equation is a condition on a variable.</a:t>
            </a:r>
            <a:br>
              <a:rPr lang="en-US" dirty="0"/>
            </a:br>
            <a:r>
              <a:rPr lang="en-US" b="1" dirty="0">
                <a:solidFill>
                  <a:srgbClr val="FF0000"/>
                </a:solidFill>
              </a:rPr>
              <a:t>What is </a:t>
            </a:r>
            <a:r>
              <a:rPr lang="en-US" b="1" dirty="0" smtClean="0">
                <a:solidFill>
                  <a:srgbClr val="FF0000"/>
                </a:solidFill>
              </a:rPr>
              <a:t>variable?</a:t>
            </a:r>
            <a:r>
              <a:rPr lang="en-US" dirty="0"/>
              <a:t/>
            </a:r>
            <a:br>
              <a:rPr lang="en-US" dirty="0"/>
            </a:br>
            <a:r>
              <a:rPr lang="en-US" dirty="0" smtClean="0"/>
              <a:t>   A</a:t>
            </a:r>
            <a:r>
              <a:rPr lang="en-US" dirty="0"/>
              <a:t> </a:t>
            </a:r>
            <a:r>
              <a:rPr lang="en-US" b="1" dirty="0"/>
              <a:t>variable </a:t>
            </a:r>
            <a:r>
              <a:rPr lang="en-US" dirty="0"/>
              <a:t>takes on different numerical values; its value is not fixed. Variables are denoted usually by letters of the alphabets, such as x, y, z, l, m, n, p, </a:t>
            </a:r>
            <a:r>
              <a:rPr lang="en-US" dirty="0" smtClean="0"/>
              <a:t>etc.</a:t>
            </a:r>
            <a:r>
              <a:rPr lang="en-US" dirty="0"/>
              <a:t/>
            </a:r>
            <a:br>
              <a:rPr lang="en-US" dirty="0"/>
            </a:br>
            <a:endParaRPr lang="en-US" dirty="0"/>
          </a:p>
        </p:txBody>
      </p:sp>
      <p:sp>
        <p:nvSpPr>
          <p:cNvPr id="2" name="Title 1"/>
          <p:cNvSpPr>
            <a:spLocks noGrp="1"/>
          </p:cNvSpPr>
          <p:nvPr>
            <p:ph type="title"/>
          </p:nvPr>
        </p:nvSpPr>
        <p:spPr/>
        <p:txBody>
          <a:bodyPr>
            <a:normAutofit fontScale="90000"/>
          </a:bodyPr>
          <a:lstStyle/>
          <a:p>
            <a:r>
              <a:rPr lang="en-US" b="1" dirty="0"/>
              <a:t>What is algebraic expression</a:t>
            </a:r>
            <a:br>
              <a:rPr lang="en-US" b="1" dirty="0"/>
            </a:b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8229600" cy="4525962"/>
          </a:xfrm>
        </p:spPr>
        <p:txBody>
          <a:bodyPr/>
          <a:lstStyle/>
          <a:p>
            <a:r>
              <a:rPr lang="en-US" dirty="0"/>
              <a:t>An algebraic equation is an equality involving variables. It says that the value of the expression on one side of the equality sign is equal to the value of the expression on the other side.</a:t>
            </a:r>
          </a:p>
          <a:p>
            <a:r>
              <a:rPr lang="en-US" dirty="0" smtClean="0"/>
              <a:t>Example</a:t>
            </a:r>
            <a:r>
              <a:rPr lang="en-US" dirty="0" smtClean="0">
                <a:sym typeface="Wingdings" pitchFamily="2" charset="2"/>
              </a:rPr>
              <a:t>(</a:t>
            </a:r>
            <a:r>
              <a:rPr lang="en-US" dirty="0" err="1" smtClean="0">
                <a:sym typeface="Wingdings" pitchFamily="2" charset="2"/>
              </a:rPr>
              <a:t>i</a:t>
            </a:r>
            <a:r>
              <a:rPr lang="en-US" dirty="0" smtClean="0">
                <a:sym typeface="Wingdings" pitchFamily="2" charset="2"/>
              </a:rPr>
              <a:t>)</a:t>
            </a:r>
            <a:r>
              <a:rPr lang="en-US" dirty="0" smtClean="0"/>
              <a:t>7x-9=16</a:t>
            </a:r>
          </a:p>
          <a:p>
            <a:r>
              <a:rPr lang="en-US" dirty="0" smtClean="0">
                <a:latin typeface="Arial" pitchFamily="34" charset="0"/>
                <a:cs typeface="Arial" pitchFamily="34" charset="0"/>
              </a:rPr>
              <a:t>              (ii) 1.5 =y / 1.6</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We </a:t>
            </a:r>
            <a:r>
              <a:rPr lang="en-US" dirty="0"/>
              <a:t>will restrict the above equation with two conditions</a:t>
            </a:r>
            <a:br>
              <a:rPr lang="en-US" dirty="0"/>
            </a:br>
            <a:r>
              <a:rPr lang="en-US" dirty="0"/>
              <a:t>a) algebraic equation in one variable</a:t>
            </a:r>
            <a:br>
              <a:rPr lang="en-US" dirty="0"/>
            </a:br>
            <a:r>
              <a:rPr lang="en-US" dirty="0"/>
              <a:t>b) variable will have power 1 only</a:t>
            </a:r>
          </a:p>
          <a:p>
            <a:r>
              <a:rPr lang="en-US" b="1" dirty="0" smtClean="0"/>
              <a:t>Example</a:t>
            </a:r>
            <a:r>
              <a:rPr lang="en-US" b="1" dirty="0" smtClean="0">
                <a:sym typeface="Wingdings" pitchFamily="2" charset="2"/>
              </a:rPr>
              <a:t>(</a:t>
            </a:r>
            <a:r>
              <a:rPr lang="en-US" b="1" dirty="0" err="1" smtClean="0">
                <a:sym typeface="Wingdings" pitchFamily="2" charset="2"/>
              </a:rPr>
              <a:t>i</a:t>
            </a:r>
            <a:r>
              <a:rPr lang="en-US" b="1" dirty="0" smtClean="0">
                <a:sym typeface="Wingdings" pitchFamily="2" charset="2"/>
              </a:rPr>
              <a:t>)</a:t>
            </a:r>
            <a:r>
              <a:rPr lang="en-US" dirty="0" smtClean="0"/>
              <a:t>5x=25</a:t>
            </a:r>
            <a:r>
              <a:rPr lang="en-US" dirty="0"/>
              <a:t/>
            </a:r>
            <a:br>
              <a:rPr lang="en-US" dirty="0"/>
            </a:br>
            <a:r>
              <a:rPr lang="en-US" dirty="0" smtClean="0"/>
              <a:t>             (ii)2x</a:t>
            </a:r>
            <a:r>
              <a:rPr lang="en-US" dirty="0"/>
              <a:t>−</a:t>
            </a:r>
            <a:r>
              <a:rPr lang="en-US" dirty="0" smtClean="0"/>
              <a:t>3=92x</a:t>
            </a:r>
          </a:p>
          <a:p>
            <a:r>
              <a:rPr lang="en-US" dirty="0" smtClean="0"/>
              <a:t>Linear Equation is an equation which is in the form of </a:t>
            </a:r>
            <a:r>
              <a:rPr lang="en-US" dirty="0" err="1" smtClean="0"/>
              <a:t>ax+b</a:t>
            </a:r>
            <a:r>
              <a:rPr lang="en-US" dirty="0" smtClean="0"/>
              <a:t>=0,ax=b etc. where a and b is real number. x is variable of power one. </a:t>
            </a:r>
            <a:r>
              <a:rPr lang="en-US" dirty="0"/>
              <a:t/>
            </a:r>
            <a:br>
              <a:rPr lang="en-US" dirty="0"/>
            </a:br>
            <a:endParaRPr lang="en-US" dirty="0"/>
          </a:p>
        </p:txBody>
      </p:sp>
      <p:sp>
        <p:nvSpPr>
          <p:cNvPr id="2" name="Title 1"/>
          <p:cNvSpPr>
            <a:spLocks noGrp="1"/>
          </p:cNvSpPr>
          <p:nvPr>
            <p:ph type="title"/>
          </p:nvPr>
        </p:nvSpPr>
        <p:spPr>
          <a:xfrm>
            <a:off x="457200" y="228600"/>
            <a:ext cx="8229600" cy="1524000"/>
          </a:xfrm>
        </p:spPr>
        <p:txBody>
          <a:bodyPr>
            <a:normAutofit fontScale="90000"/>
          </a:bodyPr>
          <a:lstStyle/>
          <a:p>
            <a:r>
              <a:rPr lang="en-US" b="1" dirty="0" smtClean="0"/>
              <a:t>What is Linear equation in one Variable</a:t>
            </a:r>
            <a:br>
              <a:rPr lang="en-US" b="1" dirty="0" smtClean="0"/>
            </a:b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447800"/>
            <a:ext cx="8229600" cy="5181600"/>
          </a:xfrm>
        </p:spPr>
        <p:txBody>
          <a:bodyPr>
            <a:normAutofit lnSpcReduction="10000"/>
          </a:bodyPr>
          <a:lstStyle/>
          <a:p>
            <a:r>
              <a:rPr lang="en-US" dirty="0" smtClean="0"/>
              <a:t>2x</a:t>
            </a:r>
            <a:r>
              <a:rPr lang="en-US" dirty="0"/>
              <a:t>−</a:t>
            </a:r>
            <a:r>
              <a:rPr lang="en-US" dirty="0" smtClean="0"/>
              <a:t>3=5</a:t>
            </a:r>
            <a:r>
              <a:rPr lang="en-US" dirty="0"/>
              <a:t/>
            </a:r>
            <a:br>
              <a:rPr lang="en-US" dirty="0"/>
            </a:br>
            <a:r>
              <a:rPr lang="en-US" dirty="0"/>
              <a:t>3x−</a:t>
            </a:r>
            <a:r>
              <a:rPr lang="en-US" dirty="0" smtClean="0"/>
              <a:t>11=22</a:t>
            </a:r>
          </a:p>
          <a:p>
            <a:pPr>
              <a:buNone/>
            </a:pPr>
            <a:r>
              <a:rPr lang="en-US" b="1" dirty="0" smtClean="0"/>
              <a:t>    How </a:t>
            </a:r>
            <a:r>
              <a:rPr lang="en-US" b="1" dirty="0"/>
              <a:t>to solve Linear equation in one Variable</a:t>
            </a:r>
            <a:r>
              <a:rPr lang="en-US" dirty="0"/>
              <a:t/>
            </a:r>
            <a:br>
              <a:rPr lang="en-US" dirty="0"/>
            </a:br>
            <a:r>
              <a:rPr lang="en-US" dirty="0" smtClean="0"/>
              <a:t>Transpose </a:t>
            </a:r>
            <a:r>
              <a:rPr lang="en-US" dirty="0"/>
              <a:t>(changing the side of the number) </a:t>
            </a:r>
            <a:r>
              <a:rPr lang="en-US" dirty="0" smtClean="0"/>
              <a:t>the numbers </a:t>
            </a:r>
            <a:r>
              <a:rPr lang="en-US" dirty="0"/>
              <a:t>to the side where all number are present.  We know the sign of the number changes when we transpose it to other </a:t>
            </a:r>
            <a:r>
              <a:rPr lang="en-US" dirty="0" smtClean="0"/>
              <a:t>side.</a:t>
            </a:r>
            <a:endParaRPr lang="en-US" dirty="0"/>
          </a:p>
          <a:p>
            <a:pPr lvl="0"/>
            <a:r>
              <a:rPr lang="en-US" dirty="0"/>
              <a:t>Now you will have </a:t>
            </a:r>
            <a:r>
              <a:rPr lang="en-US" dirty="0" smtClean="0"/>
              <a:t>an </a:t>
            </a:r>
            <a:r>
              <a:rPr lang="en-US" dirty="0"/>
              <a:t>equation have variable on one side and number on other side. Add/subtract on  both the side to get single </a:t>
            </a:r>
            <a:r>
              <a:rPr lang="en-US" dirty="0" smtClean="0"/>
              <a:t>term.</a:t>
            </a:r>
            <a:endParaRPr lang="en-US" dirty="0"/>
          </a:p>
          <a:p>
            <a:pPr lvl="0"/>
            <a:r>
              <a:rPr lang="en-US" dirty="0"/>
              <a:t>Now divide or multiply on both the side to get the value of the </a:t>
            </a:r>
            <a:r>
              <a:rPr lang="en-US" dirty="0" smtClean="0"/>
              <a:t>variable.</a:t>
            </a:r>
            <a:endParaRPr lang="en-US" dirty="0"/>
          </a:p>
          <a:p>
            <a:endParaRPr lang="en-US" dirty="0"/>
          </a:p>
          <a:p>
            <a:endParaRPr lang="en-US" dirty="0"/>
          </a:p>
        </p:txBody>
      </p:sp>
      <p:sp>
        <p:nvSpPr>
          <p:cNvPr id="7" name="Title 6"/>
          <p:cNvSpPr>
            <a:spLocks noGrp="1"/>
          </p:cNvSpPr>
          <p:nvPr>
            <p:ph type="title"/>
          </p:nvPr>
        </p:nvSpPr>
        <p:spPr>
          <a:xfrm>
            <a:off x="457200" y="274638"/>
            <a:ext cx="8229600" cy="2011362"/>
          </a:xfrm>
        </p:spPr>
        <p:txBody>
          <a:bodyPr>
            <a:normAutofit fontScale="90000"/>
          </a:bodyPr>
          <a:lstStyle/>
          <a:p>
            <a:r>
              <a:rPr lang="en-US" sz="3100" b="1" dirty="0" smtClean="0">
                <a:solidFill>
                  <a:srgbClr val="FF0000"/>
                </a:solidFill>
                <a:latin typeface="Arial" pitchFamily="34" charset="0"/>
                <a:cs typeface="Arial" pitchFamily="34" charset="0"/>
              </a:rPr>
              <a:t>Solving Equations which have Linear Expressions on one Side and Numbers on the other Side</a:t>
            </a:r>
            <a:br>
              <a:rPr lang="en-US" sz="3100" b="1" dirty="0" smtClean="0">
                <a:solidFill>
                  <a:srgbClr val="FF0000"/>
                </a:solidFill>
                <a:latin typeface="Arial" pitchFamily="34" charset="0"/>
                <a:cs typeface="Arial" pitchFamily="34" charset="0"/>
              </a:rPr>
            </a:br>
            <a:r>
              <a:rPr lang="en-US" b="1" dirty="0" smtClean="0">
                <a:solidFill>
                  <a:srgbClr val="FF0000"/>
                </a:solidFill>
              </a:rPr>
              <a:t/>
            </a:r>
            <a:br>
              <a:rPr lang="en-US" b="1" dirty="0" smtClean="0">
                <a:solidFill>
                  <a:srgbClr val="FF0000"/>
                </a:solidFill>
              </a:rPr>
            </a:br>
            <a:r>
              <a:rPr lang="en-US" b="1"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b="1" dirty="0" smtClean="0">
                <a:latin typeface="Arial" pitchFamily="34" charset="0"/>
                <a:cs typeface="Arial" pitchFamily="34" charset="0"/>
              </a:rPr>
              <a:t>Solution: </a:t>
            </a:r>
            <a:r>
              <a:rPr lang="en-US" dirty="0" smtClean="0">
                <a:latin typeface="Arial" pitchFamily="34" charset="0"/>
                <a:cs typeface="Arial" pitchFamily="34" charset="0"/>
              </a:rPr>
              <a:t>Transposing </a:t>
            </a:r>
            <a:r>
              <a:rPr lang="en-US" dirty="0">
                <a:latin typeface="Arial" pitchFamily="34" charset="0"/>
                <a:cs typeface="Arial" pitchFamily="34" charset="0"/>
              </a:rPr>
              <a:t>3 to other side</a:t>
            </a:r>
            <a:br>
              <a:rPr lang="en-US" dirty="0">
                <a:latin typeface="Arial" pitchFamily="34" charset="0"/>
                <a:cs typeface="Arial" pitchFamily="34" charset="0"/>
              </a:rPr>
            </a:br>
            <a:r>
              <a:rPr lang="en-US" dirty="0" smtClean="0">
                <a:latin typeface="Arial" pitchFamily="34" charset="0"/>
                <a:cs typeface="Arial" pitchFamily="34" charset="0"/>
              </a:rPr>
              <a:t>2x=5+3</a:t>
            </a:r>
            <a:r>
              <a:rPr lang="en-US" dirty="0">
                <a:latin typeface="Arial" pitchFamily="34" charset="0"/>
                <a:cs typeface="Arial" pitchFamily="34" charset="0"/>
              </a:rPr>
              <a:t/>
            </a:r>
            <a:br>
              <a:rPr lang="en-US" dirty="0">
                <a:latin typeface="Arial" pitchFamily="34" charset="0"/>
                <a:cs typeface="Arial" pitchFamily="34" charset="0"/>
              </a:rPr>
            </a:br>
            <a:r>
              <a:rPr lang="en-US" dirty="0" smtClean="0">
                <a:latin typeface="Arial" pitchFamily="34" charset="0"/>
                <a:cs typeface="Arial" pitchFamily="34" charset="0"/>
              </a:rPr>
              <a:t>or,2x=8</a:t>
            </a:r>
            <a:r>
              <a:rPr lang="en-US" dirty="0">
                <a:latin typeface="Arial" pitchFamily="34" charset="0"/>
                <a:cs typeface="Arial" pitchFamily="34" charset="0"/>
              </a:rPr>
              <a:t/>
            </a:r>
            <a:br>
              <a:rPr lang="en-US" dirty="0">
                <a:latin typeface="Arial" pitchFamily="34" charset="0"/>
                <a:cs typeface="Arial" pitchFamily="34" charset="0"/>
              </a:rPr>
            </a:br>
            <a:r>
              <a:rPr lang="en-US" dirty="0">
                <a:latin typeface="Arial" pitchFamily="34" charset="0"/>
                <a:cs typeface="Arial" pitchFamily="34" charset="0"/>
              </a:rPr>
              <a:t>Dividing both the sides by 2</a:t>
            </a:r>
            <a:br>
              <a:rPr lang="en-US" dirty="0">
                <a:latin typeface="Arial" pitchFamily="34" charset="0"/>
                <a:cs typeface="Arial" pitchFamily="34" charset="0"/>
              </a:rPr>
            </a:br>
            <a:r>
              <a:rPr lang="en-US" dirty="0" smtClean="0">
                <a:latin typeface="Arial" pitchFamily="34" charset="0"/>
                <a:cs typeface="Arial" pitchFamily="34" charset="0"/>
              </a:rPr>
              <a:t>x=4</a:t>
            </a:r>
          </a:p>
          <a:p>
            <a:r>
              <a:rPr lang="en-US" dirty="0" smtClean="0">
                <a:solidFill>
                  <a:srgbClr val="FF0000"/>
                </a:solidFill>
                <a:latin typeface="Arial" pitchFamily="34" charset="0"/>
                <a:cs typeface="Arial" pitchFamily="34" charset="0"/>
              </a:rPr>
              <a:t>Ex2.</a:t>
            </a:r>
            <a:r>
              <a:rPr lang="en-US" dirty="0" smtClean="0">
                <a:latin typeface="Arial" pitchFamily="34" charset="0"/>
                <a:cs typeface="Arial" pitchFamily="34" charset="0"/>
              </a:rPr>
              <a:t> y + 3 = 10</a:t>
            </a:r>
          </a:p>
          <a:p>
            <a:pPr>
              <a:buNone/>
            </a:pPr>
            <a:r>
              <a:rPr lang="en-US" u="sng" dirty="0" smtClean="0">
                <a:latin typeface="Arial" pitchFamily="34" charset="0"/>
                <a:cs typeface="Arial" pitchFamily="34" charset="0"/>
              </a:rPr>
              <a:t> Solution:</a:t>
            </a:r>
            <a:endParaRPr lang="en-US" dirty="0" smtClean="0">
              <a:latin typeface="Arial" pitchFamily="34" charset="0"/>
              <a:cs typeface="Arial" pitchFamily="34" charset="0"/>
            </a:endParaRPr>
          </a:p>
          <a:p>
            <a:r>
              <a:rPr lang="en-US" dirty="0" smtClean="0">
                <a:latin typeface="Arial" pitchFamily="34" charset="0"/>
                <a:cs typeface="Arial" pitchFamily="34" charset="0"/>
              </a:rPr>
              <a:t>Given y+ 3 = 10</a:t>
            </a:r>
          </a:p>
          <a:p>
            <a:r>
              <a:rPr lang="en-US" dirty="0" smtClean="0">
                <a:latin typeface="Arial" pitchFamily="34" charset="0"/>
                <a:cs typeface="Arial" pitchFamily="34" charset="0"/>
              </a:rPr>
              <a:t>By subtracting 3 from both sides, we get</a:t>
            </a:r>
          </a:p>
          <a:p>
            <a:r>
              <a:rPr lang="en-US" dirty="0" smtClean="0">
                <a:latin typeface="Arial" pitchFamily="34" charset="0"/>
                <a:cs typeface="Arial" pitchFamily="34" charset="0"/>
              </a:rPr>
              <a:t>            y + 3 – 3 = 10 – 3</a:t>
            </a:r>
          </a:p>
          <a:p>
            <a:r>
              <a:rPr lang="en-US" dirty="0" smtClean="0">
                <a:latin typeface="Arial" pitchFamily="34" charset="0"/>
                <a:cs typeface="Arial" pitchFamily="34" charset="0"/>
              </a:rPr>
              <a:t>            ⇒ y = 10 – 3</a:t>
            </a:r>
          </a:p>
          <a:p>
            <a:r>
              <a:rPr lang="en-US" dirty="0" smtClean="0">
                <a:latin typeface="Arial" pitchFamily="34" charset="0"/>
                <a:cs typeface="Arial" pitchFamily="34" charset="0"/>
              </a:rPr>
              <a:t>            ⇒ y = 7</a:t>
            </a:r>
          </a:p>
          <a:p>
            <a:endParaRPr lang="en-US" dirty="0"/>
          </a:p>
          <a:p>
            <a:endParaRPr lang="en-US" dirty="0"/>
          </a:p>
        </p:txBody>
      </p:sp>
      <p:sp>
        <p:nvSpPr>
          <p:cNvPr id="2" name="Title 1"/>
          <p:cNvSpPr>
            <a:spLocks noGrp="1"/>
          </p:cNvSpPr>
          <p:nvPr>
            <p:ph type="title"/>
          </p:nvPr>
        </p:nvSpPr>
        <p:spPr/>
        <p:txBody>
          <a:bodyPr/>
          <a:lstStyle/>
          <a:p>
            <a:r>
              <a:rPr lang="en-US" dirty="0" smtClean="0"/>
              <a:t>1.Example:2x−3=5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334000"/>
          </a:xfrm>
        </p:spPr>
        <p:txBody>
          <a:bodyPr>
            <a:normAutofit fontScale="92500" lnSpcReduction="20000"/>
          </a:bodyPr>
          <a:lstStyle/>
          <a:p>
            <a:r>
              <a:rPr lang="en-US" dirty="0" smtClean="0">
                <a:solidFill>
                  <a:srgbClr val="FF0000"/>
                </a:solidFill>
              </a:rPr>
              <a:t>Linear </a:t>
            </a:r>
            <a:r>
              <a:rPr lang="en-US" dirty="0">
                <a:solidFill>
                  <a:srgbClr val="FF0000"/>
                </a:solidFill>
              </a:rPr>
              <a:t>equation can be used to solve many word Problem</a:t>
            </a:r>
            <a:r>
              <a:rPr lang="en-US" dirty="0"/>
              <a:t>. The procedure is simple</a:t>
            </a:r>
            <a:br>
              <a:rPr lang="en-US" dirty="0"/>
            </a:br>
            <a:r>
              <a:rPr lang="en-US" dirty="0" smtClean="0"/>
              <a:t>First </a:t>
            </a:r>
            <a:r>
              <a:rPr lang="en-US" dirty="0"/>
              <a:t>read the problem carefully. Write down the unknown and known</a:t>
            </a:r>
          </a:p>
          <a:p>
            <a:pPr lvl="0"/>
            <a:r>
              <a:rPr lang="en-US" dirty="0"/>
              <a:t>Assume one of the unknown to x  and find the other unknown in term of that</a:t>
            </a:r>
          </a:p>
          <a:p>
            <a:pPr lvl="0"/>
            <a:r>
              <a:rPr lang="en-US" dirty="0"/>
              <a:t>Create the linear equation based on the condition given</a:t>
            </a:r>
          </a:p>
          <a:p>
            <a:pPr lvl="0"/>
            <a:r>
              <a:rPr lang="en-US" dirty="0"/>
              <a:t>Solve them by using the above method</a:t>
            </a:r>
          </a:p>
          <a:p>
            <a:r>
              <a:rPr lang="en-US" b="1" dirty="0"/>
              <a:t>Example</a:t>
            </a:r>
            <a:r>
              <a:rPr lang="en-US" b="1" dirty="0" smtClean="0"/>
              <a:t>:</a:t>
            </a:r>
            <a:r>
              <a:rPr lang="en-US" dirty="0" smtClean="0"/>
              <a:t> When five is added to three more than a certain number, the result is 19. What is the</a:t>
            </a:r>
          </a:p>
          <a:p>
            <a:r>
              <a:rPr lang="en-US" dirty="0" smtClean="0"/>
              <a:t>number? </a:t>
            </a:r>
            <a:r>
              <a:rPr lang="en-US" dirty="0" smtClean="0">
                <a:solidFill>
                  <a:srgbClr val="FF0000"/>
                </a:solidFill>
              </a:rPr>
              <a:t>Sol</a:t>
            </a:r>
            <a:r>
              <a:rPr lang="en-US" dirty="0" smtClean="0"/>
              <a:t>: Let certain number be x.According to the given condition we have 3x+5=19 now we can solve for x.</a:t>
            </a:r>
            <a:r>
              <a:rPr lang="en-US" dirty="0"/>
              <a:t/>
            </a:r>
            <a:br>
              <a:rPr lang="en-US" dirty="0"/>
            </a:br>
            <a:endParaRPr lang="en-US" dirty="0"/>
          </a:p>
        </p:txBody>
      </p:sp>
      <p:sp>
        <p:nvSpPr>
          <p:cNvPr id="2" name="Title 1"/>
          <p:cNvSpPr>
            <a:spLocks noGrp="1"/>
          </p:cNvSpPr>
          <p:nvPr>
            <p:ph type="title"/>
          </p:nvPr>
        </p:nvSpPr>
        <p:spPr>
          <a:xfrm>
            <a:off x="457200" y="228600"/>
            <a:ext cx="8229600" cy="1295400"/>
          </a:xfrm>
        </p:spPr>
        <p:txBody>
          <a:bodyPr>
            <a:normAutofit fontScale="90000"/>
          </a:bodyPr>
          <a:lstStyle/>
          <a:p>
            <a:r>
              <a:rPr lang="en-US" b="1" dirty="0" smtClean="0"/>
              <a:t>Word Problem on Simple Linear equation in one variable</a:t>
            </a:r>
            <a:br>
              <a:rPr lang="en-US" b="1" dirty="0" smtClean="0"/>
            </a:b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838200"/>
            <a:ext cx="8229600" cy="5287963"/>
          </a:xfrm>
        </p:spPr>
        <p:txBody>
          <a:bodyPr>
            <a:normAutofit fontScale="77500" lnSpcReduction="20000"/>
          </a:bodyPr>
          <a:lstStyle/>
          <a:p>
            <a:r>
              <a:rPr lang="en-US" b="1" dirty="0" smtClean="0">
                <a:solidFill>
                  <a:srgbClr val="FF0000"/>
                </a:solidFill>
              </a:rPr>
              <a:t>Example</a:t>
            </a:r>
            <a:r>
              <a:rPr lang="en-US" b="1" dirty="0" smtClean="0"/>
              <a:t>: </a:t>
            </a:r>
            <a:r>
              <a:rPr lang="en-US" dirty="0" smtClean="0"/>
              <a:t>The </a:t>
            </a:r>
            <a:r>
              <a:rPr lang="en-US" dirty="0"/>
              <a:t>perimeter of a rectangular swimming pool is 154 m. Its length is 2 m more than twice its breadth. What are the length and the breadth of the pool?</a:t>
            </a:r>
            <a:br>
              <a:rPr lang="en-US" dirty="0"/>
            </a:br>
            <a:r>
              <a:rPr lang="en-US" b="1" dirty="0" smtClean="0">
                <a:solidFill>
                  <a:srgbClr val="FF0000"/>
                </a:solidFill>
              </a:rPr>
              <a:t>Solution</a:t>
            </a:r>
            <a:r>
              <a:rPr lang="en-US" b="1" dirty="0" smtClean="0"/>
              <a:t>: </a:t>
            </a:r>
            <a:r>
              <a:rPr lang="en-US" dirty="0" smtClean="0"/>
              <a:t>The </a:t>
            </a:r>
            <a:r>
              <a:rPr lang="en-US" dirty="0"/>
              <a:t>unknown are length and breadth.</a:t>
            </a:r>
            <a:br>
              <a:rPr lang="en-US" dirty="0"/>
            </a:br>
            <a:r>
              <a:rPr lang="en-US" dirty="0"/>
              <a:t>Let the breadth be x m.</a:t>
            </a:r>
            <a:br>
              <a:rPr lang="en-US" dirty="0"/>
            </a:br>
            <a:r>
              <a:rPr lang="en-US" dirty="0"/>
              <a:t>Then as per question the length will be (2x + 2) m.</a:t>
            </a:r>
            <a:br>
              <a:rPr lang="en-US" dirty="0"/>
            </a:br>
            <a:r>
              <a:rPr lang="en-US" dirty="0"/>
              <a:t>Perimeter of swimming pool = 2(l + b) = 154 m</a:t>
            </a:r>
            <a:br>
              <a:rPr lang="en-US" dirty="0"/>
            </a:br>
            <a:r>
              <a:rPr lang="en-US" dirty="0" smtClean="0"/>
              <a:t>or,2(2x+2+x</a:t>
            </a:r>
            <a:r>
              <a:rPr lang="en-US" dirty="0"/>
              <a:t>)=</a:t>
            </a:r>
            <a:r>
              <a:rPr lang="en-US" dirty="0" smtClean="0"/>
              <a:t>154</a:t>
            </a:r>
            <a:r>
              <a:rPr lang="en-US" dirty="0"/>
              <a:t/>
            </a:r>
            <a:br>
              <a:rPr lang="en-US" dirty="0"/>
            </a:br>
            <a:r>
              <a:rPr lang="en-US" dirty="0" smtClean="0"/>
              <a:t>or,2(3x+2</a:t>
            </a:r>
            <a:r>
              <a:rPr lang="en-US" dirty="0"/>
              <a:t>)=</a:t>
            </a:r>
            <a:r>
              <a:rPr lang="en-US" dirty="0" smtClean="0"/>
              <a:t>154</a:t>
            </a:r>
            <a:r>
              <a:rPr lang="en-US" dirty="0"/>
              <a:t/>
            </a:r>
            <a:br>
              <a:rPr lang="en-US" dirty="0"/>
            </a:br>
            <a:r>
              <a:rPr lang="en-US" dirty="0"/>
              <a:t>Dividing both sides by 2</a:t>
            </a:r>
            <a:br>
              <a:rPr lang="en-US" dirty="0"/>
            </a:br>
            <a:r>
              <a:rPr lang="en-US" dirty="0" smtClean="0"/>
              <a:t>3x+2=77</a:t>
            </a:r>
            <a:r>
              <a:rPr lang="en-US" dirty="0"/>
              <a:t/>
            </a:r>
            <a:br>
              <a:rPr lang="en-US" dirty="0"/>
            </a:br>
            <a:r>
              <a:rPr lang="en-US" dirty="0"/>
              <a:t>Transposing 2 to R.H.S, we obtain</a:t>
            </a:r>
            <a:br>
              <a:rPr lang="en-US" dirty="0"/>
            </a:br>
            <a:r>
              <a:rPr lang="en-US" dirty="0"/>
              <a:t>3x=77−</a:t>
            </a:r>
            <a:r>
              <a:rPr lang="en-US" dirty="0" smtClean="0"/>
              <a:t>2</a:t>
            </a:r>
            <a:r>
              <a:rPr lang="en-US" dirty="0"/>
              <a:t/>
            </a:r>
            <a:br>
              <a:rPr lang="en-US" dirty="0"/>
            </a:br>
            <a:r>
              <a:rPr lang="en-US" dirty="0" smtClean="0"/>
              <a:t>or,3x=75</a:t>
            </a:r>
            <a:r>
              <a:rPr lang="en-US" dirty="0"/>
              <a:t/>
            </a:r>
            <a:br>
              <a:rPr lang="en-US" dirty="0"/>
            </a:br>
            <a:r>
              <a:rPr lang="en-US" dirty="0"/>
              <a:t>Dividing 3 on both the sides</a:t>
            </a:r>
            <a:br>
              <a:rPr lang="en-US" dirty="0"/>
            </a:br>
            <a:r>
              <a:rPr lang="en-US" dirty="0" smtClean="0"/>
              <a:t>x=25</a:t>
            </a:r>
            <a:r>
              <a:rPr lang="en-US" dirty="0"/>
              <a:t/>
            </a:r>
            <a:br>
              <a:rPr lang="en-US" dirty="0"/>
            </a:br>
            <a:r>
              <a:rPr lang="en-US" dirty="0" smtClean="0"/>
              <a:t>So, Breadth </a:t>
            </a:r>
            <a:r>
              <a:rPr lang="en-US" dirty="0"/>
              <a:t>is 25 m</a:t>
            </a:r>
            <a:br>
              <a:rPr lang="en-US" dirty="0"/>
            </a:br>
            <a:r>
              <a:rPr lang="en-US" dirty="0"/>
              <a:t>Length =2x + 2 = 2 × 25 + 2 = 52m</a:t>
            </a:r>
            <a:br>
              <a:rPr lang="en-US" dirty="0"/>
            </a:br>
            <a:r>
              <a:rPr lang="en-US" dirty="0"/>
              <a:t>Hence, the breadth and length of the pool are 25 m and 52 m respectively.</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635691"/>
          </a:xfrm>
        </p:spPr>
        <p:txBody>
          <a:bodyPr/>
          <a:lstStyle/>
          <a:p>
            <a:pPr>
              <a:buNone/>
            </a:pPr>
            <a:r>
              <a:rPr lang="en-US" b="1" dirty="0" smtClean="0"/>
              <a:t>Example: </a:t>
            </a:r>
            <a:r>
              <a:rPr lang="en-US" dirty="0" smtClean="0"/>
              <a:t>2x−3=6−x</a:t>
            </a:r>
          </a:p>
          <a:p>
            <a:pPr>
              <a:buNone/>
            </a:pPr>
            <a:r>
              <a:rPr lang="en-US" b="1" dirty="0" smtClean="0"/>
              <a:t>Solution: </a:t>
            </a:r>
            <a:r>
              <a:rPr lang="en-US" dirty="0" smtClean="0"/>
              <a:t>Transposing 3 to RHS and x to LHS</a:t>
            </a:r>
            <a:br>
              <a:rPr lang="en-US" dirty="0" smtClean="0"/>
            </a:br>
            <a:r>
              <a:rPr lang="en-US" dirty="0" smtClean="0"/>
              <a:t>2x+x=6+3</a:t>
            </a:r>
            <a:br>
              <a:rPr lang="en-US" dirty="0" smtClean="0"/>
            </a:br>
            <a:r>
              <a:rPr lang="en-US" dirty="0" smtClean="0"/>
              <a:t>or,3x=9</a:t>
            </a:r>
            <a:br>
              <a:rPr lang="en-US" dirty="0" smtClean="0"/>
            </a:br>
            <a:r>
              <a:rPr lang="en-US" dirty="0" smtClean="0"/>
              <a:t>Dividing both the sides by 3</a:t>
            </a:r>
            <a:br>
              <a:rPr lang="en-US" dirty="0" smtClean="0"/>
            </a:br>
            <a:r>
              <a:rPr lang="en-US" dirty="0" smtClean="0"/>
              <a:t>x=3.Ans</a:t>
            </a:r>
          </a:p>
          <a:p>
            <a:endParaRPr lang="en-US" dirty="0"/>
          </a:p>
        </p:txBody>
      </p:sp>
      <p:sp>
        <p:nvSpPr>
          <p:cNvPr id="2" name="Title 1"/>
          <p:cNvSpPr>
            <a:spLocks noGrp="1"/>
          </p:cNvSpPr>
          <p:nvPr>
            <p:ph type="title"/>
          </p:nvPr>
        </p:nvSpPr>
        <p:spPr>
          <a:xfrm>
            <a:off x="457200" y="228600"/>
            <a:ext cx="8229600" cy="1371600"/>
          </a:xfrm>
        </p:spPr>
        <p:txBody>
          <a:bodyPr>
            <a:normAutofit fontScale="90000"/>
          </a:bodyPr>
          <a:lstStyle/>
          <a:p>
            <a:pPr algn="ctr"/>
            <a:r>
              <a:rPr lang="en-US" sz="3200" dirty="0" smtClean="0"/>
              <a:t>Solving Equations having the Variable on both Sides</a:t>
            </a:r>
            <a:r>
              <a:rPr lang="en-US" dirty="0" smtClean="0"/>
              <a:t/>
            </a:r>
            <a:br>
              <a:rPr lang="en-US" dirty="0" smtClean="0"/>
            </a:br>
            <a:r>
              <a:rPr lang="en-US" dirty="0" smtClean="0"/>
              <a:t>:</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252</TotalTime>
  <Words>435</Words>
  <Application>Microsoft Office PowerPoint</Application>
  <PresentationFormat>On-screen Show (4:3)</PresentationFormat>
  <Paragraphs>102</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 LINEAR EQUATION IN ONE VARIABLE</vt:lpstr>
      <vt:lpstr>What is algebraic expression </vt:lpstr>
      <vt:lpstr>Slide 3</vt:lpstr>
      <vt:lpstr>What is Linear equation in one Variable </vt:lpstr>
      <vt:lpstr>Solving Equations which have Linear Expressions on one Side and Numbers on the other Side       </vt:lpstr>
      <vt:lpstr>1.Example:2x−3=5</vt:lpstr>
      <vt:lpstr>Word Problem on Simple Linear equation in one variable </vt:lpstr>
      <vt:lpstr>Slide 8</vt:lpstr>
      <vt:lpstr>Solving Equations having the Variable on both Sides :</vt:lpstr>
      <vt:lpstr>Reducing Equations to Simpler Form </vt:lpstr>
      <vt:lpstr>Solve the linear equation </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shriman</dc:creator>
  <cp:lastModifiedBy>shriman</cp:lastModifiedBy>
  <cp:revision>29</cp:revision>
  <dcterms:created xsi:type="dcterms:W3CDTF">2020-03-30T13:13:46Z</dcterms:created>
  <dcterms:modified xsi:type="dcterms:W3CDTF">2020-04-25T04:23:26Z</dcterms:modified>
</cp:coreProperties>
</file>